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84" r:id="rId3"/>
    <p:sldId id="535" r:id="rId4"/>
    <p:sldId id="686" r:id="rId5"/>
    <p:sldId id="687" r:id="rId6"/>
    <p:sldId id="688" r:id="rId7"/>
    <p:sldId id="536" r:id="rId8"/>
    <p:sldId id="667" r:id="rId9"/>
    <p:sldId id="668" r:id="rId10"/>
    <p:sldId id="669" r:id="rId11"/>
    <p:sldId id="670" r:id="rId12"/>
    <p:sldId id="671" r:id="rId13"/>
    <p:sldId id="672" r:id="rId14"/>
    <p:sldId id="673" r:id="rId15"/>
    <p:sldId id="674" r:id="rId16"/>
    <p:sldId id="675" r:id="rId17"/>
    <p:sldId id="676" r:id="rId18"/>
    <p:sldId id="677" r:id="rId19"/>
    <p:sldId id="678" r:id="rId20"/>
    <p:sldId id="680" r:id="rId21"/>
    <p:sldId id="679" r:id="rId22"/>
    <p:sldId id="681" r:id="rId23"/>
    <p:sldId id="682" r:id="rId24"/>
    <p:sldId id="666" r:id="rId25"/>
    <p:sldId id="683" r:id="rId26"/>
    <p:sldId id="657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DRA DHARMAWAN" initials="HD" lastIdx="1" clrIdx="0">
    <p:extLst>
      <p:ext uri="{19B8F6BF-5375-455C-9EA6-DF929625EA0E}">
        <p15:presenceInfo xmlns:p15="http://schemas.microsoft.com/office/powerpoint/2012/main" userId="HENDRA DHARMAWAN" providerId="None"/>
      </p:ext>
    </p:extLst>
  </p:cmAuthor>
  <p:cmAuthor id="2" name="HENDRA DHARMAWAN" initials="HD [2]" lastIdx="2" clrIdx="1">
    <p:extLst>
      <p:ext uri="{19B8F6BF-5375-455C-9EA6-DF929625EA0E}">
        <p15:presenceInfo xmlns:p15="http://schemas.microsoft.com/office/powerpoint/2012/main" userId="11d13a83ea52e3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B69"/>
    <a:srgbClr val="001689"/>
    <a:srgbClr val="1A62C5"/>
    <a:srgbClr val="FF66FF"/>
    <a:srgbClr val="263C92"/>
    <a:srgbClr val="C9FAFC"/>
    <a:srgbClr val="E85656"/>
    <a:srgbClr val="B7E0D4"/>
    <a:srgbClr val="FFCCFF"/>
    <a:srgbClr val="DEE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5" autoAdjust="0"/>
    <p:restoredTop sz="94249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02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D8D77-D499-0D40-83F7-16E95A5FAA27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74525-0851-6445-A524-10D253C1F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5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2070B-9241-8D48-B714-6F61117042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0FA3B-EE25-A545-8C8F-F31B5B136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0FA3B-EE25-A545-8C8F-F31B5B1360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94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0FA3B-EE25-A545-8C8F-F31B5B1360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9B19-12FD-4A96-A83E-D0FEBAC397F8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8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EEF2-4350-4172-B952-2C19313FC5AF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15DE0370-5E8D-4AAF-B533-36187C08E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9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4EC-9C4C-4D10-B47C-30D9B434F0CE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8A3F249B-F540-439D-82AA-5E93D2E075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3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1CDD-2BD0-444C-8557-4487D9989D39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4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A3DB-ACF1-43CE-861B-E6A850A9C1F5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392003" y="4032030"/>
            <a:ext cx="442302" cy="52263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 userDrawn="1"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B924-3D1A-4D62-946E-305371BC8395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4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A41F-D4A5-458F-BC5F-E6B16D60FFDC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9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9046-1A04-416E-9AA1-FA5EB79E70E2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6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51D4E-5B00-4698-A7C9-3D5E71D71FB8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39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6BA4F-E275-4D23-91A0-AE7CF884DF21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9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2EAD-FC42-484E-84BF-BBE3C8400FB1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CC96-081B-452D-A1F4-43BE99306730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388E913D-8426-4125-9BD3-FF3AD7ED8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67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7961-8480-4F10-8DD6-6567BDC7A0DB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9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ABF3-53B7-4929-8093-7CA1118C403C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90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23EE-C8F7-4DB5-8C74-B4EAB5EAB964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7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4D10-7C19-4864-86CD-AB4CE36BD4C4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67AD3489-B883-42D2-A934-352E02A0A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E94C7-0697-409E-BDFA-21AF325900D8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1C396758-4E40-4251-AF6A-02AB4CCC6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16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9731-B12F-4CDA-8E9E-8DB8020AC038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ADC86BE-B194-45B8-9F32-1D0A9D1B0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3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F87B9-D579-42BE-AC4A-DA97F397E0A0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13">
            <a:extLst>
              <a:ext uri="{FF2B5EF4-FFF2-40B4-BE49-F238E27FC236}">
                <a16:creationId xmlns:a16="http://schemas.microsoft.com/office/drawing/2014/main" id="{D94B18C3-2905-4B7E-8E4D-D3F8B3329C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0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F46E-25F4-480D-B162-98980F12BDE0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13">
            <a:extLst>
              <a:ext uri="{FF2B5EF4-FFF2-40B4-BE49-F238E27FC236}">
                <a16:creationId xmlns:a16="http://schemas.microsoft.com/office/drawing/2014/main" id="{1DF63851-1783-4712-8DA3-E0FB190908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6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17AF-A6D6-4871-88BC-5B381649A891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026214CF-D769-4A85-8687-7D4F36223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1250-C526-435A-A198-42A9352AC78C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6790FBC8-FF0E-4339-AA1C-FE14AC307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159477" y="4256223"/>
            <a:ext cx="442302" cy="4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467B0-7DF3-4C9B-BAF4-E5D33F38F7E3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4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DBEB5-B10D-4D9D-9500-4ED618A33E87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5905" y="2370103"/>
            <a:ext cx="6703453" cy="125647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accent1"/>
                </a:solidFill>
                <a:latin typeface="Abadi" panose="020B0604020104020204" pitchFamily="34" charset="0"/>
                <a:ea typeface="Batang" panose="02030600000101010101" pitchFamily="18" charset="-127"/>
              </a:rPr>
              <a:t>Praktikum</a:t>
            </a:r>
            <a:r>
              <a:rPr lang="en-US" sz="4400" b="1" dirty="0">
                <a:solidFill>
                  <a:schemeClr val="accent1"/>
                </a:solidFill>
                <a:latin typeface="Abadi" panose="020B0604020104020204" pitchFamily="34" charset="0"/>
                <a:ea typeface="Batang" panose="02030600000101010101" pitchFamily="18" charset="-127"/>
              </a:rPr>
              <a:t> STA1222</a:t>
            </a:r>
            <a:br>
              <a:rPr lang="en-US" sz="4400" b="1" dirty="0">
                <a:solidFill>
                  <a:schemeClr val="accent1"/>
                </a:solidFill>
                <a:latin typeface="Abadi" panose="020B0604020104020204" pitchFamily="34" charset="0"/>
                <a:ea typeface="Batang" panose="02030600000101010101" pitchFamily="18" charset="-127"/>
              </a:rPr>
            </a:br>
            <a:r>
              <a:rPr lang="sv-SE" sz="3600" b="1" i="0" dirty="0">
                <a:solidFill>
                  <a:schemeClr val="accent1"/>
                </a:solidFill>
                <a:effectLst/>
                <a:latin typeface="Calibri-Light"/>
              </a:rPr>
              <a:t>Metode Perancangan Percobaan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89" y="332694"/>
            <a:ext cx="2674620" cy="700129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581522" y="4985373"/>
            <a:ext cx="3249899" cy="392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000" dirty="0" err="1">
                <a:latin typeface="Arial" charset="0"/>
                <a:ea typeface="Arial" charset="0"/>
                <a:cs typeface="Arial" charset="0"/>
              </a:rPr>
              <a:t>Paralel</a:t>
            </a:r>
            <a:r>
              <a:rPr lang="en-ID" sz="2000" dirty="0">
                <a:latin typeface="Arial" charset="0"/>
                <a:ea typeface="Arial" charset="0"/>
                <a:cs typeface="Arial" charset="0"/>
              </a:rPr>
              <a:t> 1 dan </a:t>
            </a:r>
            <a:r>
              <a:rPr lang="en-ID" sz="2000" dirty="0" err="1">
                <a:latin typeface="Arial" charset="0"/>
                <a:ea typeface="Arial" charset="0"/>
                <a:cs typeface="Arial" charset="0"/>
              </a:rPr>
              <a:t>Paralel</a:t>
            </a:r>
            <a:r>
              <a:rPr lang="en-ID" sz="2000" dirty="0">
                <a:latin typeface="Arial" charset="0"/>
                <a:ea typeface="Arial" charset="0"/>
                <a:cs typeface="Arial" charset="0"/>
              </a:rPr>
              <a:t> 2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1436740"/>
            <a:ext cx="3837215" cy="4803911"/>
            <a:chOff x="0" y="1136313"/>
            <a:chExt cx="3837215" cy="45296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25224" r="33732" b="68233"/>
            <a:stretch/>
          </p:blipFill>
          <p:spPr>
            <a:xfrm>
              <a:off x="1568609" y="1136313"/>
              <a:ext cx="586934" cy="547358"/>
            </a:xfrm>
            <a:custGeom>
              <a:avLst/>
              <a:gdLst>
                <a:gd name="connsiteX0" fmla="*/ 0 w 586934"/>
                <a:gd name="connsiteY0" fmla="*/ 0 h 547358"/>
                <a:gd name="connsiteX1" fmla="*/ 586934 w 586934"/>
                <a:gd name="connsiteY1" fmla="*/ 0 h 547358"/>
                <a:gd name="connsiteX2" fmla="*/ 586934 w 586934"/>
                <a:gd name="connsiteY2" fmla="*/ 547358 h 547358"/>
                <a:gd name="connsiteX3" fmla="*/ 0 w 586934"/>
                <a:gd name="connsiteY3" fmla="*/ 547358 h 547358"/>
                <a:gd name="connsiteX4" fmla="*/ 0 w 586934"/>
                <a:gd name="connsiteY4" fmla="*/ 0 h 54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934" h="547358">
                  <a:moveTo>
                    <a:pt x="0" y="0"/>
                  </a:moveTo>
                  <a:lnTo>
                    <a:pt x="586934" y="0"/>
                  </a:lnTo>
                  <a:lnTo>
                    <a:pt x="586934" y="547358"/>
                  </a:lnTo>
                  <a:lnTo>
                    <a:pt x="0" y="5473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3" t="29755" r="44884" b="63693"/>
            <a:stretch/>
          </p:blipFill>
          <p:spPr>
            <a:xfrm>
              <a:off x="862642" y="1515324"/>
              <a:ext cx="647031" cy="548095"/>
            </a:xfrm>
            <a:custGeom>
              <a:avLst/>
              <a:gdLst>
                <a:gd name="connsiteX0" fmla="*/ 0 w 647031"/>
                <a:gd name="connsiteY0" fmla="*/ 0 h 548095"/>
                <a:gd name="connsiteX1" fmla="*/ 647031 w 647031"/>
                <a:gd name="connsiteY1" fmla="*/ 0 h 548095"/>
                <a:gd name="connsiteX2" fmla="*/ 647031 w 647031"/>
                <a:gd name="connsiteY2" fmla="*/ 548095 h 548095"/>
                <a:gd name="connsiteX3" fmla="*/ 0 w 647031"/>
                <a:gd name="connsiteY3" fmla="*/ 548095 h 548095"/>
                <a:gd name="connsiteX4" fmla="*/ 0 w 647031"/>
                <a:gd name="connsiteY4" fmla="*/ 0 h 54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031" h="548095">
                  <a:moveTo>
                    <a:pt x="0" y="0"/>
                  </a:moveTo>
                  <a:lnTo>
                    <a:pt x="647031" y="0"/>
                  </a:lnTo>
                  <a:lnTo>
                    <a:pt x="647031" y="548095"/>
                  </a:lnTo>
                  <a:lnTo>
                    <a:pt x="0" y="54809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32070" r="21679" b="52704"/>
            <a:stretch/>
          </p:blipFill>
          <p:spPr>
            <a:xfrm>
              <a:off x="1568609" y="1709045"/>
              <a:ext cx="1284950" cy="1273582"/>
            </a:xfrm>
            <a:custGeom>
              <a:avLst/>
              <a:gdLst>
                <a:gd name="connsiteX0" fmla="*/ 0 w 1284950"/>
                <a:gd name="connsiteY0" fmla="*/ 0 h 1273582"/>
                <a:gd name="connsiteX1" fmla="*/ 1284950 w 1284950"/>
                <a:gd name="connsiteY1" fmla="*/ 0 h 1273582"/>
                <a:gd name="connsiteX2" fmla="*/ 1284950 w 1284950"/>
                <a:gd name="connsiteY2" fmla="*/ 1273582 h 1273582"/>
                <a:gd name="connsiteX3" fmla="*/ 0 w 1284950"/>
                <a:gd name="connsiteY3" fmla="*/ 1273582 h 1273582"/>
                <a:gd name="connsiteX4" fmla="*/ 0 w 1284950"/>
                <a:gd name="connsiteY4" fmla="*/ 0 h 12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50" h="1273582">
                  <a:moveTo>
                    <a:pt x="0" y="0"/>
                  </a:moveTo>
                  <a:lnTo>
                    <a:pt x="1284950" y="0"/>
                  </a:lnTo>
                  <a:lnTo>
                    <a:pt x="1284950" y="1273582"/>
                  </a:lnTo>
                  <a:lnTo>
                    <a:pt x="0" y="127358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9" t="34430" r="4693" b="52851"/>
            <a:stretch/>
          </p:blipFill>
          <p:spPr>
            <a:xfrm>
              <a:off x="2912495" y="1906436"/>
              <a:ext cx="924720" cy="1063923"/>
            </a:xfrm>
            <a:custGeom>
              <a:avLst/>
              <a:gdLst>
                <a:gd name="connsiteX0" fmla="*/ 0 w 924720"/>
                <a:gd name="connsiteY0" fmla="*/ 0 h 1063923"/>
                <a:gd name="connsiteX1" fmla="*/ 924720 w 924720"/>
                <a:gd name="connsiteY1" fmla="*/ 0 h 1063923"/>
                <a:gd name="connsiteX2" fmla="*/ 924720 w 924720"/>
                <a:gd name="connsiteY2" fmla="*/ 1063923 h 1063923"/>
                <a:gd name="connsiteX3" fmla="*/ 0 w 924720"/>
                <a:gd name="connsiteY3" fmla="*/ 1063923 h 1063923"/>
                <a:gd name="connsiteX4" fmla="*/ 0 w 924720"/>
                <a:gd name="connsiteY4" fmla="*/ 0 h 106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20" h="1063923">
                  <a:moveTo>
                    <a:pt x="0" y="0"/>
                  </a:moveTo>
                  <a:lnTo>
                    <a:pt x="924720" y="0"/>
                  </a:lnTo>
                  <a:lnTo>
                    <a:pt x="924720" y="1063923"/>
                  </a:lnTo>
                  <a:lnTo>
                    <a:pt x="0" y="106392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0" t="36639" r="44884" b="52851"/>
            <a:stretch/>
          </p:blipFill>
          <p:spPr>
            <a:xfrm>
              <a:off x="492981" y="2091192"/>
              <a:ext cx="1016692" cy="879165"/>
            </a:xfrm>
            <a:custGeom>
              <a:avLst/>
              <a:gdLst>
                <a:gd name="connsiteX0" fmla="*/ 0 w 1016692"/>
                <a:gd name="connsiteY0" fmla="*/ 0 h 879165"/>
                <a:gd name="connsiteX1" fmla="*/ 1016692 w 1016692"/>
                <a:gd name="connsiteY1" fmla="*/ 0 h 879165"/>
                <a:gd name="connsiteX2" fmla="*/ 1016692 w 1016692"/>
                <a:gd name="connsiteY2" fmla="*/ 879165 h 879165"/>
                <a:gd name="connsiteX3" fmla="*/ 0 w 1016692"/>
                <a:gd name="connsiteY3" fmla="*/ 879165 h 879165"/>
                <a:gd name="connsiteX4" fmla="*/ 0 w 1016692"/>
                <a:gd name="connsiteY4" fmla="*/ 0 h 8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879165">
                  <a:moveTo>
                    <a:pt x="0" y="0"/>
                  </a:moveTo>
                  <a:lnTo>
                    <a:pt x="1016692" y="0"/>
                  </a:lnTo>
                  <a:lnTo>
                    <a:pt x="1016692" y="879165"/>
                  </a:lnTo>
                  <a:lnTo>
                    <a:pt x="0" y="87916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47700" r="44731" b="44086"/>
            <a:stretch/>
          </p:blipFill>
          <p:spPr>
            <a:xfrm>
              <a:off x="0" y="3016418"/>
              <a:ext cx="1518557" cy="687059"/>
            </a:xfrm>
            <a:custGeom>
              <a:avLst/>
              <a:gdLst>
                <a:gd name="connsiteX0" fmla="*/ 0 w 1518557"/>
                <a:gd name="connsiteY0" fmla="*/ 0 h 687059"/>
                <a:gd name="connsiteX1" fmla="*/ 1518557 w 1518557"/>
                <a:gd name="connsiteY1" fmla="*/ 0 h 687059"/>
                <a:gd name="connsiteX2" fmla="*/ 1518557 w 1518557"/>
                <a:gd name="connsiteY2" fmla="*/ 687059 h 687059"/>
                <a:gd name="connsiteX3" fmla="*/ 0 w 1518557"/>
                <a:gd name="connsiteY3" fmla="*/ 687059 h 687059"/>
                <a:gd name="connsiteX4" fmla="*/ 0 w 1518557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57" h="687059">
                  <a:moveTo>
                    <a:pt x="0" y="0"/>
                  </a:moveTo>
                  <a:lnTo>
                    <a:pt x="1518557" y="0"/>
                  </a:lnTo>
                  <a:lnTo>
                    <a:pt x="1518557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47852" r="4693" b="43935"/>
            <a:stretch/>
          </p:blipFill>
          <p:spPr>
            <a:xfrm>
              <a:off x="1568610" y="3029105"/>
              <a:ext cx="2268605" cy="687059"/>
            </a:xfrm>
            <a:custGeom>
              <a:avLst/>
              <a:gdLst>
                <a:gd name="connsiteX0" fmla="*/ 0 w 2268605"/>
                <a:gd name="connsiteY0" fmla="*/ 0 h 687059"/>
                <a:gd name="connsiteX1" fmla="*/ 2268605 w 2268605"/>
                <a:gd name="connsiteY1" fmla="*/ 0 h 687059"/>
                <a:gd name="connsiteX2" fmla="*/ 2268605 w 2268605"/>
                <a:gd name="connsiteY2" fmla="*/ 687059 h 687059"/>
                <a:gd name="connsiteX3" fmla="*/ 0 w 2268605"/>
                <a:gd name="connsiteY3" fmla="*/ 687059 h 687059"/>
                <a:gd name="connsiteX4" fmla="*/ 0 w 2268605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05" h="687059">
                  <a:moveTo>
                    <a:pt x="0" y="0"/>
                  </a:moveTo>
                  <a:lnTo>
                    <a:pt x="2268605" y="0"/>
                  </a:lnTo>
                  <a:lnTo>
                    <a:pt x="2268605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56429" r="62440" b="38640"/>
            <a:stretch/>
          </p:blipFill>
          <p:spPr>
            <a:xfrm>
              <a:off x="0" y="3746606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4" t="56429" r="49953" b="36874"/>
            <a:stretch/>
          </p:blipFill>
          <p:spPr>
            <a:xfrm>
              <a:off x="526254" y="3746606"/>
              <a:ext cx="689898" cy="560218"/>
            </a:xfrm>
            <a:custGeom>
              <a:avLst/>
              <a:gdLst>
                <a:gd name="connsiteX0" fmla="*/ 0 w 689898"/>
                <a:gd name="connsiteY0" fmla="*/ 0 h 560218"/>
                <a:gd name="connsiteX1" fmla="*/ 689898 w 689898"/>
                <a:gd name="connsiteY1" fmla="*/ 0 h 560218"/>
                <a:gd name="connsiteX2" fmla="*/ 689898 w 689898"/>
                <a:gd name="connsiteY2" fmla="*/ 560218 h 560218"/>
                <a:gd name="connsiteX3" fmla="*/ 0 w 689898"/>
                <a:gd name="connsiteY3" fmla="*/ 560218 h 560218"/>
                <a:gd name="connsiteX4" fmla="*/ 0 w 689898"/>
                <a:gd name="connsiteY4" fmla="*/ 0 h 5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898" h="560218">
                  <a:moveTo>
                    <a:pt x="0" y="0"/>
                  </a:moveTo>
                  <a:lnTo>
                    <a:pt x="689898" y="0"/>
                  </a:lnTo>
                  <a:lnTo>
                    <a:pt x="689898" y="560218"/>
                  </a:lnTo>
                  <a:lnTo>
                    <a:pt x="0" y="5602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8" t="56538" r="39374" b="28894"/>
            <a:stretch/>
          </p:blipFill>
          <p:spPr>
            <a:xfrm>
              <a:off x="1267713" y="3755750"/>
              <a:ext cx="561087" cy="1218586"/>
            </a:xfrm>
            <a:custGeom>
              <a:avLst/>
              <a:gdLst>
                <a:gd name="connsiteX0" fmla="*/ 0 w 561087"/>
                <a:gd name="connsiteY0" fmla="*/ 0 h 1218586"/>
                <a:gd name="connsiteX1" fmla="*/ 561087 w 561087"/>
                <a:gd name="connsiteY1" fmla="*/ 0 h 1218586"/>
                <a:gd name="connsiteX2" fmla="*/ 561087 w 561087"/>
                <a:gd name="connsiteY2" fmla="*/ 1218586 h 1218586"/>
                <a:gd name="connsiteX3" fmla="*/ 0 w 561087"/>
                <a:gd name="connsiteY3" fmla="*/ 1218586 h 1218586"/>
                <a:gd name="connsiteX4" fmla="*/ 0 w 561087"/>
                <a:gd name="connsiteY4" fmla="*/ 0 h 121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087" h="1218586">
                  <a:moveTo>
                    <a:pt x="0" y="0"/>
                  </a:moveTo>
                  <a:lnTo>
                    <a:pt x="561087" y="0"/>
                  </a:lnTo>
                  <a:lnTo>
                    <a:pt x="561087" y="1218586"/>
                  </a:lnTo>
                  <a:lnTo>
                    <a:pt x="0" y="121858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56538" r="14900" b="37177"/>
            <a:stretch/>
          </p:blipFill>
          <p:spPr>
            <a:xfrm>
              <a:off x="1880361" y="3755750"/>
              <a:ext cx="1365759" cy="525700"/>
            </a:xfrm>
            <a:custGeom>
              <a:avLst/>
              <a:gdLst>
                <a:gd name="connsiteX0" fmla="*/ 0 w 1365759"/>
                <a:gd name="connsiteY0" fmla="*/ 0 h 525700"/>
                <a:gd name="connsiteX1" fmla="*/ 1365759 w 1365759"/>
                <a:gd name="connsiteY1" fmla="*/ 0 h 525700"/>
                <a:gd name="connsiteX2" fmla="*/ 1365759 w 1365759"/>
                <a:gd name="connsiteY2" fmla="*/ 525700 h 525700"/>
                <a:gd name="connsiteX3" fmla="*/ 0 w 1365759"/>
                <a:gd name="connsiteY3" fmla="*/ 525700 h 525700"/>
                <a:gd name="connsiteX4" fmla="*/ 0 w 1365759"/>
                <a:gd name="connsiteY4" fmla="*/ 0 h 5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5759" h="525700">
                  <a:moveTo>
                    <a:pt x="0" y="0"/>
                  </a:moveTo>
                  <a:lnTo>
                    <a:pt x="1365759" y="0"/>
                  </a:lnTo>
                  <a:lnTo>
                    <a:pt x="1365759" y="525700"/>
                  </a:lnTo>
                  <a:lnTo>
                    <a:pt x="0" y="5257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76" t="56715" r="9111" b="40535"/>
            <a:stretch/>
          </p:blipFill>
          <p:spPr>
            <a:xfrm>
              <a:off x="3291040" y="3770486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86" t="63053" r="11108" b="32017"/>
            <a:stretch/>
          </p:blipFill>
          <p:spPr>
            <a:xfrm>
              <a:off x="2359240" y="4300676"/>
              <a:ext cx="1106509" cy="412424"/>
            </a:xfrm>
            <a:custGeom>
              <a:avLst/>
              <a:gdLst>
                <a:gd name="connsiteX0" fmla="*/ 0 w 1106509"/>
                <a:gd name="connsiteY0" fmla="*/ 0 h 412424"/>
                <a:gd name="connsiteX1" fmla="*/ 1106509 w 1106509"/>
                <a:gd name="connsiteY1" fmla="*/ 0 h 412424"/>
                <a:gd name="connsiteX2" fmla="*/ 1106509 w 1106509"/>
                <a:gd name="connsiteY2" fmla="*/ 412424 h 412424"/>
                <a:gd name="connsiteX3" fmla="*/ 0 w 1106509"/>
                <a:gd name="connsiteY3" fmla="*/ 412424 h 412424"/>
                <a:gd name="connsiteX4" fmla="*/ 0 w 1106509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6509" h="412424">
                  <a:moveTo>
                    <a:pt x="0" y="0"/>
                  </a:moveTo>
                  <a:lnTo>
                    <a:pt x="1106509" y="0"/>
                  </a:lnTo>
                  <a:lnTo>
                    <a:pt x="1106509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63126" r="30747" b="25599"/>
            <a:stretch/>
          </p:blipFill>
          <p:spPr>
            <a:xfrm>
              <a:off x="1880361" y="4306825"/>
              <a:ext cx="448056" cy="943067"/>
            </a:xfrm>
            <a:custGeom>
              <a:avLst/>
              <a:gdLst>
                <a:gd name="connsiteX0" fmla="*/ 0 w 448056"/>
                <a:gd name="connsiteY0" fmla="*/ 0 h 943067"/>
                <a:gd name="connsiteX1" fmla="*/ 448056 w 448056"/>
                <a:gd name="connsiteY1" fmla="*/ 0 h 943067"/>
                <a:gd name="connsiteX2" fmla="*/ 448056 w 448056"/>
                <a:gd name="connsiteY2" fmla="*/ 943067 h 943067"/>
                <a:gd name="connsiteX3" fmla="*/ 0 w 448056"/>
                <a:gd name="connsiteY3" fmla="*/ 943067 h 943067"/>
                <a:gd name="connsiteX4" fmla="*/ 0 w 448056"/>
                <a:gd name="connsiteY4" fmla="*/ 0 h 94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943067">
                  <a:moveTo>
                    <a:pt x="0" y="0"/>
                  </a:moveTo>
                  <a:lnTo>
                    <a:pt x="448056" y="0"/>
                  </a:lnTo>
                  <a:lnTo>
                    <a:pt x="448056" y="943067"/>
                  </a:lnTo>
                  <a:lnTo>
                    <a:pt x="0" y="94306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35" t="63642" r="49953" b="31427"/>
            <a:stretch/>
          </p:blipFill>
          <p:spPr>
            <a:xfrm>
              <a:off x="723171" y="4349954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9" t="68356" r="25178" b="28894"/>
            <a:stretch/>
          </p:blipFill>
          <p:spPr>
            <a:xfrm>
              <a:off x="2360579" y="4744304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89" t="71601" r="39374" b="20625"/>
            <a:stretch/>
          </p:blipFill>
          <p:spPr>
            <a:xfrm>
              <a:off x="1380744" y="5015712"/>
              <a:ext cx="448056" cy="650289"/>
            </a:xfrm>
            <a:custGeom>
              <a:avLst/>
              <a:gdLst>
                <a:gd name="connsiteX0" fmla="*/ 0 w 448056"/>
                <a:gd name="connsiteY0" fmla="*/ 0 h 650289"/>
                <a:gd name="connsiteX1" fmla="*/ 448056 w 448056"/>
                <a:gd name="connsiteY1" fmla="*/ 0 h 650289"/>
                <a:gd name="connsiteX2" fmla="*/ 448056 w 448056"/>
                <a:gd name="connsiteY2" fmla="*/ 650289 h 650289"/>
                <a:gd name="connsiteX3" fmla="*/ 0 w 448056"/>
                <a:gd name="connsiteY3" fmla="*/ 650289 h 650289"/>
                <a:gd name="connsiteX4" fmla="*/ 0 w 448056"/>
                <a:gd name="connsiteY4" fmla="*/ 0 h 65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650289">
                  <a:moveTo>
                    <a:pt x="0" y="0"/>
                  </a:moveTo>
                  <a:lnTo>
                    <a:pt x="448056" y="0"/>
                  </a:lnTo>
                  <a:lnTo>
                    <a:pt x="448056" y="650289"/>
                  </a:lnTo>
                  <a:lnTo>
                    <a:pt x="0" y="65028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B54A62A-51A0-A6D8-FF57-E5ABD5487FBA}"/>
              </a:ext>
            </a:extLst>
          </p:cNvPr>
          <p:cNvSpPr/>
          <p:nvPr/>
        </p:nvSpPr>
        <p:spPr>
          <a:xfrm>
            <a:off x="5123563" y="4076512"/>
            <a:ext cx="5800724" cy="684318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b="1" dirty="0"/>
              <a:t>PERTEMUAN 02</a:t>
            </a:r>
          </a:p>
          <a:p>
            <a:pPr algn="ctr"/>
            <a:r>
              <a:rPr lang="en-GB" dirty="0" err="1"/>
              <a:t>Percobaan</a:t>
            </a:r>
            <a:r>
              <a:rPr lang="en-GB" dirty="0"/>
              <a:t> </a:t>
            </a:r>
            <a:r>
              <a:rPr lang="en-GB" dirty="0" err="1"/>
              <a:t>Faktor</a:t>
            </a:r>
            <a:r>
              <a:rPr lang="en-GB" dirty="0"/>
              <a:t> Tunggal </a:t>
            </a:r>
            <a:r>
              <a:rPr lang="en-GB" dirty="0" err="1"/>
              <a:t>dalam</a:t>
            </a:r>
            <a:r>
              <a:rPr lang="en-GB" dirty="0"/>
              <a:t> RAL, RAK, dan RBSL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314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7C8D17-01B7-2272-E90B-2800451C7BB7}"/>
              </a:ext>
            </a:extLst>
          </p:cNvPr>
          <p:cNvSpPr txBox="1"/>
          <p:nvPr/>
        </p:nvSpPr>
        <p:spPr>
          <a:xfrm>
            <a:off x="530086" y="371061"/>
            <a:ext cx="9772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Rancangan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Bujur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Sangkar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Latin (RBSL)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5CDCB-E346-5370-1C22-C45339C4766B}"/>
              </a:ext>
            </a:extLst>
          </p:cNvPr>
          <p:cNvSpPr txBox="1"/>
          <p:nvPr/>
        </p:nvSpPr>
        <p:spPr>
          <a:xfrm>
            <a:off x="530087" y="1168407"/>
            <a:ext cx="224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Tabel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Sidik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Ragam</a:t>
            </a:r>
            <a:endParaRPr lang="en-US" dirty="0">
              <a:solidFill>
                <a:schemeClr val="accent4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23906F-0E12-9970-30D3-288EED84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640027"/>
            <a:ext cx="6179185" cy="2208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4D755-4BD1-AEAB-41BB-CA41C52C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3950686"/>
            <a:ext cx="3676650" cy="2381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28761E-39F8-7A35-6DEF-7C036E53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67" y="3950686"/>
            <a:ext cx="5848985" cy="232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1C0F7-56BA-42F1-E8CF-5B014F7FE18E}"/>
                  </a:ext>
                </a:extLst>
              </p:cNvPr>
              <p:cNvSpPr txBox="1"/>
              <p:nvPr/>
            </p:nvSpPr>
            <p:spPr>
              <a:xfrm>
                <a:off x="6808786" y="1640027"/>
                <a:ext cx="6096000" cy="1449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Kriteria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Keputusan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Wingdings" panose="05000000000000000000" pitchFamily="2" charset="2"/>
                  <a:buChar char=""/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Tolak 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jika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Wingdings" panose="05000000000000000000" pitchFamily="2" charset="2"/>
                  <a:buChar char=""/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Tolak 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jika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"/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Tolak 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jika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1C0F7-56BA-42F1-E8CF-5B014F7FE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86" y="1640027"/>
                <a:ext cx="6096000" cy="1449949"/>
              </a:xfrm>
              <a:prstGeom prst="rect">
                <a:avLst/>
              </a:prstGeom>
              <a:blipFill>
                <a:blip r:embed="rId5"/>
                <a:stretch>
                  <a:fillRect l="-900" t="-2521" b="-210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79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472D8B-E9AC-6C01-B9F1-152E7F5A5042}"/>
              </a:ext>
            </a:extLst>
          </p:cNvPr>
          <p:cNvSpPr txBox="1"/>
          <p:nvPr/>
        </p:nvSpPr>
        <p:spPr>
          <a:xfrm>
            <a:off x="530086" y="371061"/>
            <a:ext cx="9772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Studi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Kasus</a:t>
            </a:r>
            <a:endParaRPr lang="en-US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EC92E-D22A-C3ED-5A5F-5890A5323E6E}"/>
              </a:ext>
            </a:extLst>
          </p:cNvPr>
          <p:cNvSpPr txBox="1"/>
          <p:nvPr/>
        </p:nvSpPr>
        <p:spPr>
          <a:xfrm>
            <a:off x="530086" y="1140502"/>
            <a:ext cx="11098034" cy="155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Karantina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Tumbuhan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fumigan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Methyl Bromide (CH</a:t>
            </a:r>
            <a:r>
              <a:rPr lang="en-US" sz="1800" kern="1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pembasmi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serangga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gudang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tumbuh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kacang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hijau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percobaan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kacang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hijau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fumigan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dosis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kontrol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16 gr/m2 , 32 gr/m2 , 48 gr/m2 , 64 gr/m2 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Fumigasi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jam.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kacang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hijau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difumigasi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dikecambahkan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kertas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(blotter test).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dikecambahkan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diasumsikan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homogen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D55097-0D23-0B4C-97E6-AA1E13DD6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1"/>
          <a:stretch/>
        </p:blipFill>
        <p:spPr>
          <a:xfrm>
            <a:off x="914249" y="3028950"/>
            <a:ext cx="10581197" cy="26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0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E5FBFA-D3D3-BD24-A8AB-A5A4B59252C4}"/>
                  </a:ext>
                </a:extLst>
              </p:cNvPr>
              <p:cNvSpPr txBox="1"/>
              <p:nvPr/>
            </p:nvSpPr>
            <p:spPr>
              <a:xfrm>
                <a:off x="419100" y="245430"/>
                <a:ext cx="11353800" cy="6084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Linier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Secara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umum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linier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aditif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berikut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1,2,3,4,5 ;  j = 1,2,3,4,5,6,7,8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pengamatan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fumigan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ulangan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umum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fumigant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fumigan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ulangan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2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semua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fumigan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memberikan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sepasang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fumigan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fumigan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fumigan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1,2,3,4,5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E5FBFA-D3D3-BD24-A8AB-A5A4B5925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45430"/>
                <a:ext cx="11353800" cy="6084936"/>
              </a:xfrm>
              <a:prstGeom prst="rect">
                <a:avLst/>
              </a:prstGeom>
              <a:blipFill>
                <a:blip r:embed="rId2"/>
                <a:stretch>
                  <a:fillRect l="-483" t="-501" b="-60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19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0E54A02-6344-7E82-8D68-E253C8CE4BD1}"/>
              </a:ext>
            </a:extLst>
          </p:cNvPr>
          <p:cNvSpPr txBox="1"/>
          <p:nvPr/>
        </p:nvSpPr>
        <p:spPr>
          <a:xfrm>
            <a:off x="274320" y="224442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 startAt="3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Sidik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Ragam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600701C-D896-49FD-C7D1-87696902C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49016"/>
              </p:ext>
            </p:extLst>
          </p:nvPr>
        </p:nvGraphicFramePr>
        <p:xfrm>
          <a:off x="660401" y="752634"/>
          <a:ext cx="5709920" cy="1624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7542">
                  <a:extLst>
                    <a:ext uri="{9D8B030D-6E8A-4147-A177-3AD203B41FA5}">
                      <a16:colId xmlns:a16="http://schemas.microsoft.com/office/drawing/2014/main" val="182102462"/>
                    </a:ext>
                  </a:extLst>
                </a:gridCol>
                <a:gridCol w="585597">
                  <a:extLst>
                    <a:ext uri="{9D8B030D-6E8A-4147-A177-3AD203B41FA5}">
                      <a16:colId xmlns:a16="http://schemas.microsoft.com/office/drawing/2014/main" val="3824280248"/>
                    </a:ext>
                  </a:extLst>
                </a:gridCol>
                <a:gridCol w="1078189">
                  <a:extLst>
                    <a:ext uri="{9D8B030D-6E8A-4147-A177-3AD203B41FA5}">
                      <a16:colId xmlns:a16="http://schemas.microsoft.com/office/drawing/2014/main" val="504587796"/>
                    </a:ext>
                  </a:extLst>
                </a:gridCol>
                <a:gridCol w="909399">
                  <a:extLst>
                    <a:ext uri="{9D8B030D-6E8A-4147-A177-3AD203B41FA5}">
                      <a16:colId xmlns:a16="http://schemas.microsoft.com/office/drawing/2014/main" val="3662617416"/>
                    </a:ext>
                  </a:extLst>
                </a:gridCol>
                <a:gridCol w="761965">
                  <a:extLst>
                    <a:ext uri="{9D8B030D-6E8A-4147-A177-3AD203B41FA5}">
                      <a16:colId xmlns:a16="http://schemas.microsoft.com/office/drawing/2014/main" val="2296924315"/>
                    </a:ext>
                  </a:extLst>
                </a:gridCol>
                <a:gridCol w="1007228">
                  <a:extLst>
                    <a:ext uri="{9D8B030D-6E8A-4147-A177-3AD203B41FA5}">
                      <a16:colId xmlns:a16="http://schemas.microsoft.com/office/drawing/2014/main" val="669827296"/>
                    </a:ext>
                  </a:extLst>
                </a:gridCol>
              </a:tblGrid>
              <a:tr h="4062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SK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db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JK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KT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F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Ftabel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0382920"/>
                  </a:ext>
                </a:extLst>
              </a:tr>
              <a:tr h="4062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Dosis Fumigan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2556.4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639.1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51.3628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2.641465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16554"/>
                  </a:ext>
                </a:extLst>
              </a:tr>
              <a:tr h="4062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Galat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35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435.5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12.44286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3757443"/>
                  </a:ext>
                </a:extLst>
              </a:tr>
              <a:tr h="4062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Total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39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2991.9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79351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E45046B-1F9C-D1AF-3BE6-4FAE5F3BA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761" y="752634"/>
            <a:ext cx="5393777" cy="1624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E642D1-53CA-CDD3-FE68-2ABCE51EE36B}"/>
                  </a:ext>
                </a:extLst>
              </p:cNvPr>
              <p:cNvSpPr txBox="1"/>
              <p:nvPr/>
            </p:nvSpPr>
            <p:spPr>
              <a:xfrm>
                <a:off x="274320" y="2756354"/>
                <a:ext cx="11708218" cy="3248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4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Kesimpulan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diatas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=51,3628&gt;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=2,64147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Tolak Ho,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dapat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disimpulkan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bahwa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perbedaan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signifikan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fumigan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daya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tumbuh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benih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kacang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hijau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antara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fumigan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memberikan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berbeda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taraf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nyata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5%.</a:t>
                </a: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lphaLcPeriod" startAt="5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Koefisien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Keragaman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>
                  <a:lnSpc>
                    <a:spcPct val="107000"/>
                  </a:lnSpc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𝐾𝐾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𝐾𝑇𝐺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D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..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×100%=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18.34442</m:t>
                              </m:r>
                            </m:e>
                          </m:rad>
                        </m:num>
                        <m:den>
                          <m:r>
                            <a:rPr lang="en-US" sz="16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26.8208 </m:t>
                          </m:r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×100%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15.96907%</m:t>
                      </m:r>
                    </m:oMath>
                  </m:oMathPara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E642D1-53CA-CDD3-FE68-2ABCE51EE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2756354"/>
                <a:ext cx="11708218" cy="3248133"/>
              </a:xfrm>
              <a:prstGeom prst="rect">
                <a:avLst/>
              </a:prstGeom>
              <a:blipFill>
                <a:blip r:embed="rId3"/>
                <a:stretch>
                  <a:fillRect l="-416" t="-938" r="-4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40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8FE9BF-CA23-E0BA-9220-F320EF804CFB}"/>
              </a:ext>
            </a:extLst>
          </p:cNvPr>
          <p:cNvSpPr txBox="1"/>
          <p:nvPr/>
        </p:nvSpPr>
        <p:spPr>
          <a:xfrm>
            <a:off x="530086" y="371061"/>
            <a:ext cx="9772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Studi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Kasus</a:t>
            </a:r>
            <a:endParaRPr lang="en-US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91471-2D1C-2E62-813A-EA02A9EEDAB9}"/>
              </a:ext>
            </a:extLst>
          </p:cNvPr>
          <p:cNvSpPr txBox="1"/>
          <p:nvPr/>
        </p:nvSpPr>
        <p:spPr>
          <a:xfrm>
            <a:off x="530086" y="1140502"/>
            <a:ext cx="113113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percobaan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dirancang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mempelajari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efektivitas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pengaruh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keempat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detergen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menghilangkan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putih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diberi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salah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ketiga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kelompok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dibiarkan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selama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Kaos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dicuci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diberi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tulisan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penghilangan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berikut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tinggi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dirancang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Analisis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buatlah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kesimpulannya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B57525-2B65-CCC5-C577-C1D52CE1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64" y="2738437"/>
            <a:ext cx="7810271" cy="282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2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38E742-950D-A996-A342-7E5CECC8F241}"/>
                  </a:ext>
                </a:extLst>
              </p:cNvPr>
              <p:cNvSpPr txBox="1"/>
              <p:nvPr/>
            </p:nvSpPr>
            <p:spPr>
              <a:xfrm>
                <a:off x="419100" y="118446"/>
                <a:ext cx="11353800" cy="6621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/>
                </a:pPr>
                <a:r>
                  <a:rPr lang="en-US" sz="17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Linier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7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1,2,3,4 ;  j = 1,2,3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pengamatan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detergen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noda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rataan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umum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detergen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noda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acak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detergen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noda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2"/>
                </a:pPr>
                <a:r>
                  <a:rPr lang="en-US" sz="17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7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7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7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endParaRPr lang="en-ID" sz="17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7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detergen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7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detergen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1,2,3,4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7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7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7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kelompok</a:t>
                </a:r>
                <a:endParaRPr lang="en-ID" sz="17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7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noda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7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noda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 </a:t>
                </a:r>
                <a:r>
                  <a:rPr lang="en-US" sz="17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7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j = 1,2,3</a:t>
                </a: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ID" sz="17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38E742-950D-A996-A342-7E5CECC8F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118446"/>
                <a:ext cx="11353800" cy="6621108"/>
              </a:xfrm>
              <a:prstGeom prst="rect">
                <a:avLst/>
              </a:prstGeom>
              <a:blipFill>
                <a:blip r:embed="rId2"/>
                <a:stretch>
                  <a:fillRect l="-376" t="-18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729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FD00FB-01A3-7C69-6DE4-E73E55639269}"/>
              </a:ext>
            </a:extLst>
          </p:cNvPr>
          <p:cNvSpPr txBox="1"/>
          <p:nvPr/>
        </p:nvSpPr>
        <p:spPr>
          <a:xfrm>
            <a:off x="274320" y="224442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 startAt="3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Sidik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Ragam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5B7866-AA71-1E01-7320-C1ABEC70A1B3}"/>
                  </a:ext>
                </a:extLst>
              </p:cNvPr>
              <p:cNvSpPr txBox="1"/>
              <p:nvPr/>
            </p:nvSpPr>
            <p:spPr>
              <a:xfrm>
                <a:off x="274320" y="2756354"/>
                <a:ext cx="11708218" cy="2405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4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Kesimpulan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hasil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tersebut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detergen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didapatkan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bahwa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11.77876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4.757063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Tolak Ho,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dapat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disimpulkan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bahwa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perbedaan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signifikan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detergen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hasil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menghilangkan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di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kaos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taraf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nyata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5%. </a:t>
                </a:r>
                <a:endParaRPr lang="en-ID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Sedangkan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pada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noda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kelompok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21.53097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5.143253 </m:t>
                    </m:r>
                  </m:oMath>
                </a14:m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maka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Tolak Ho,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sehingga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dapat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disimpulkan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bahwa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ada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perbedaan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yang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signifikan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pengaruh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kelompok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noda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terhadap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respons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hasil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menghilangkan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noda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di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kaos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pada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taraf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nyata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5%.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5B7866-AA71-1E01-7320-C1ABEC70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2756354"/>
                <a:ext cx="11708218" cy="2405787"/>
              </a:xfrm>
              <a:prstGeom prst="rect">
                <a:avLst/>
              </a:prstGeom>
              <a:blipFill>
                <a:blip r:embed="rId2"/>
                <a:stretch>
                  <a:fillRect l="-416" t="-1266" r="-416" b="-27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9B0192B-189C-5067-952F-C62603F5A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276055"/>
              </p:ext>
            </p:extLst>
          </p:nvPr>
        </p:nvGraphicFramePr>
        <p:xfrm>
          <a:off x="703580" y="757237"/>
          <a:ext cx="5392420" cy="1620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540">
                  <a:extLst>
                    <a:ext uri="{9D8B030D-6E8A-4147-A177-3AD203B41FA5}">
                      <a16:colId xmlns:a16="http://schemas.microsoft.com/office/drawing/2014/main" val="1380502797"/>
                    </a:ext>
                  </a:extLst>
                </a:gridCol>
                <a:gridCol w="793976">
                  <a:extLst>
                    <a:ext uri="{9D8B030D-6E8A-4147-A177-3AD203B41FA5}">
                      <a16:colId xmlns:a16="http://schemas.microsoft.com/office/drawing/2014/main" val="2548640884"/>
                    </a:ext>
                  </a:extLst>
                </a:gridCol>
                <a:gridCol w="793976">
                  <a:extLst>
                    <a:ext uri="{9D8B030D-6E8A-4147-A177-3AD203B41FA5}">
                      <a16:colId xmlns:a16="http://schemas.microsoft.com/office/drawing/2014/main" val="2276848381"/>
                    </a:ext>
                  </a:extLst>
                </a:gridCol>
                <a:gridCol w="793976">
                  <a:extLst>
                    <a:ext uri="{9D8B030D-6E8A-4147-A177-3AD203B41FA5}">
                      <a16:colId xmlns:a16="http://schemas.microsoft.com/office/drawing/2014/main" val="2528609551"/>
                    </a:ext>
                  </a:extLst>
                </a:gridCol>
                <a:gridCol w="793976">
                  <a:extLst>
                    <a:ext uri="{9D8B030D-6E8A-4147-A177-3AD203B41FA5}">
                      <a16:colId xmlns:a16="http://schemas.microsoft.com/office/drawing/2014/main" val="6986457"/>
                    </a:ext>
                  </a:extLst>
                </a:gridCol>
                <a:gridCol w="793976">
                  <a:extLst>
                    <a:ext uri="{9D8B030D-6E8A-4147-A177-3AD203B41FA5}">
                      <a16:colId xmlns:a16="http://schemas.microsoft.com/office/drawing/2014/main" val="2758243562"/>
                    </a:ext>
                  </a:extLst>
                </a:gridCol>
              </a:tblGrid>
              <a:tr h="324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SK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db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JK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KT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F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Ftabel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2518237"/>
                  </a:ext>
                </a:extLst>
              </a:tr>
              <a:tr h="324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Detergen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110.9167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36.97222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11.77876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4.757063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156556"/>
                  </a:ext>
                </a:extLst>
              </a:tr>
              <a:tr h="324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Noda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135.1667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67.58333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21.53097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5.143253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0477898"/>
                  </a:ext>
                </a:extLst>
              </a:tr>
              <a:tr h="324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Galat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18.83333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3.138889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1342517"/>
                  </a:ext>
                </a:extLst>
              </a:tr>
              <a:tr h="324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Total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264.9167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4299385"/>
                  </a:ext>
                </a:extLst>
              </a:tr>
            </a:tbl>
          </a:graphicData>
        </a:graphic>
      </p:graphicFrame>
      <p:pic>
        <p:nvPicPr>
          <p:cNvPr id="15" name="Picture 1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33F6EF84-BE15-4D57-551E-AD952783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724526"/>
            <a:ext cx="5242560" cy="16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5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475E3-CD9B-B1CA-61A4-6B5AF3CE81D3}"/>
                  </a:ext>
                </a:extLst>
              </p:cNvPr>
              <p:cNvSpPr txBox="1"/>
              <p:nvPr/>
            </p:nvSpPr>
            <p:spPr>
              <a:xfrm>
                <a:off x="441960" y="453042"/>
                <a:ext cx="11308080" cy="5137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buFont typeface="+mj-lt"/>
                  <a:buAutoNum type="alphaLcPeriod" startAt="5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Koefisien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Keragaman</a:t>
                </a:r>
                <a:endParaRPr lang="en-US" sz="1800" b="1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𝐾𝐾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𝐾𝑇𝐺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D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..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×100%=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3.43056</m:t>
                              </m:r>
                            </m:e>
                          </m:rad>
                        </m:num>
                        <m:den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46.93056 </m:t>
                          </m:r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×100%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3.94663%</m:t>
                      </m:r>
                    </m:oMath>
                  </m:oMathPara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lphaLcPeriod" startAt="5"/>
                </a:pPr>
                <a:r>
                  <a:rPr lang="en-US" b="1" kern="1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Efisiensi</a:t>
                </a:r>
                <a:r>
                  <a:rPr lang="en-US" b="1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b="1" kern="1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Relatif</a:t>
                </a:r>
                <a:endParaRPr lang="en-US" b="1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Menghitung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efisiensi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relatif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RAKL vs RAL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berikut</a:t>
                </a:r>
                <a:endParaRPr lang="en-US" sz="18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</a:pP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𝐾𝑇𝐺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=3.13889</m:t>
                      </m:r>
                    </m:oMath>
                  </m:oMathPara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𝐾𝑇</m:t>
                          </m:r>
                          <m:sSub>
                            <m:sSub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𝑅𝐴𝐾𝐿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𝐾𝑇</m:t>
                          </m:r>
                          <m:sSub>
                            <m:sSub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𝑅𝐴𝐾𝐿</m:t>
                              </m:r>
                            </m:sub>
                          </m:sSub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𝑡𝑟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3−1</m:t>
                              </m:r>
                            </m:e>
                          </m:d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67.58333+3</m:t>
                          </m:r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4−1</m:t>
                              </m:r>
                            </m:e>
                          </m:d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3.13889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=14.85606</m:t>
                      </m:r>
                    </m:oMath>
                  </m:oMathPara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𝐸𝑅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ID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ID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+3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ID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+3</m:t>
                              </m:r>
                            </m:e>
                          </m:d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ID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6+1</m:t>
                              </m:r>
                            </m:e>
                          </m:d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8+3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6+3</m:t>
                              </m:r>
                            </m:e>
                          </m:d>
                          <m:d>
                            <m:d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8+1</m:t>
                              </m:r>
                            </m:e>
                          </m:d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14.85606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3.13889</m:t>
                          </m:r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=4.49918</m:t>
                      </m:r>
                    </m:oMath>
                  </m:oMathPara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ER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bernilai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4.49918 &gt; 1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RAKL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lebih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efisien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dibandingkan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mendapatkan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sensitifitas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sama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RAKL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ulangan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digunakan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setidaknya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harus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4.49918~5 kali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ulangan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kelompok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RAKL.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475E3-CD9B-B1CA-61A4-6B5AF3CE8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453042"/>
                <a:ext cx="11308080" cy="5137432"/>
              </a:xfrm>
              <a:prstGeom prst="rect">
                <a:avLst/>
              </a:prstGeom>
              <a:blipFill>
                <a:blip r:embed="rId2"/>
                <a:stretch>
                  <a:fillRect l="-485" t="-593" r="-431" b="-83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08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D6D29-DC96-F939-2C60-CAADF3DD156B}"/>
              </a:ext>
            </a:extLst>
          </p:cNvPr>
          <p:cNvSpPr txBox="1"/>
          <p:nvPr/>
        </p:nvSpPr>
        <p:spPr>
          <a:xfrm>
            <a:off x="530086" y="371061"/>
            <a:ext cx="9772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Studi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Kasus</a:t>
            </a:r>
            <a:endParaRPr lang="en-US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EEAC-D10F-AF97-595E-36346C8E2A09}"/>
              </a:ext>
            </a:extLst>
          </p:cNvPr>
          <p:cNvSpPr txBox="1"/>
          <p:nvPr/>
        </p:nvSpPr>
        <p:spPr>
          <a:xfrm>
            <a:off x="516503" y="1153493"/>
            <a:ext cx="11158994" cy="166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minyak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empat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campuran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bensin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bakar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RBSL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mengendalikan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variabilitas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empat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pengemudi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empat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bakar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diukur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ml per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galon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(mpg)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mengendarai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perjalanan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Buat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pengacakan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rancangan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buat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dibawah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bakar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campuran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bensin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(RBSL: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Campuran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abjad A-D)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3399953-FB4D-D37C-0822-F930200A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60" y="3023377"/>
            <a:ext cx="8183880" cy="294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0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C9E82D-2612-AD2C-4904-C727E3C5F44C}"/>
                  </a:ext>
                </a:extLst>
              </p:cNvPr>
              <p:cNvSpPr txBox="1"/>
              <p:nvPr/>
            </p:nvSpPr>
            <p:spPr>
              <a:xfrm>
                <a:off x="693420" y="1220633"/>
                <a:ext cx="10805160" cy="4126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Linier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</m:t>
                      </m:r>
                    </m:oMath>
                  </m:oMathPara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1,2,3,4 ;  j = 1,2,3,4 ;  k = 1,2,3,4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pengamatan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campuran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bensin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-k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dalam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pengemudi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dan model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mobil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umum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pengemudi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mobil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bensin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-k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pengemudi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model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mobil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pengaruh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acak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pada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campuran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bensin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ke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-k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dalam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pengemudi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ke-i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dan model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mobil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ke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-j</a:t>
                </a:r>
                <a:endParaRPr lang="en-ID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C9E82D-2612-AD2C-4904-C727E3C5F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" y="1220633"/>
                <a:ext cx="10805160" cy="4126130"/>
              </a:xfrm>
              <a:prstGeom prst="rect">
                <a:avLst/>
              </a:prstGeom>
              <a:blipFill>
                <a:blip r:embed="rId2"/>
                <a:stretch>
                  <a:fillRect l="-508" t="-739" b="-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93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47BB0-AC79-598C-DAC3-3D32CD0620BF}"/>
              </a:ext>
            </a:extLst>
          </p:cNvPr>
          <p:cNvSpPr txBox="1"/>
          <p:nvPr/>
        </p:nvSpPr>
        <p:spPr>
          <a:xfrm>
            <a:off x="530087" y="371061"/>
            <a:ext cx="780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Rancangan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Acak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Lengkap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(RAL)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E9EAF6-CC92-35AC-B585-D9B8B0410B79}"/>
                  </a:ext>
                </a:extLst>
              </p:cNvPr>
              <p:cNvSpPr txBox="1"/>
              <p:nvPr/>
            </p:nvSpPr>
            <p:spPr>
              <a:xfrm>
                <a:off x="530085" y="1391166"/>
                <a:ext cx="10972801" cy="407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Linier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Secara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umum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linier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aditif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berikut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1,2,…,t ;  j = 1,2,…,r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pengamatan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ulangan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umum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ulangan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E9EAF6-CC92-35AC-B585-D9B8B041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5" y="1391166"/>
                <a:ext cx="10972801" cy="4075668"/>
              </a:xfrm>
              <a:prstGeom prst="rect">
                <a:avLst/>
              </a:prstGeom>
              <a:blipFill>
                <a:blip r:embed="rId2"/>
                <a:stretch>
                  <a:fillRect l="-500" t="-747" b="-74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681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2894DF-BFD2-2F67-98D3-23F7FB75F7D6}"/>
                  </a:ext>
                </a:extLst>
              </p:cNvPr>
              <p:cNvSpPr txBox="1"/>
              <p:nvPr/>
            </p:nvSpPr>
            <p:spPr>
              <a:xfrm>
                <a:off x="487680" y="1304508"/>
                <a:ext cx="10302240" cy="4248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buFont typeface="+mj-lt"/>
                  <a:buAutoNum type="alphaLcPeriod" startAt="2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>
                  <a:lnSpc>
                    <a:spcPct val="107000"/>
                  </a:lnSpc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(3)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(4)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bensin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efisiensi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bahan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bakar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bensin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k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k = 1,2,3,4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baris</a:t>
                </a:r>
                <a:endParaRPr lang="en-ID" sz="16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pengemudi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efisiensi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bahan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bakar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pengemudi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1,2,3,4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(model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mobil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mobil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j = 1,2,3,4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2894DF-BFD2-2F67-98D3-23F7FB75F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04508"/>
                <a:ext cx="10302240" cy="4248984"/>
              </a:xfrm>
              <a:prstGeom prst="rect">
                <a:avLst/>
              </a:prstGeom>
              <a:blipFill>
                <a:blip r:embed="rId2"/>
                <a:stretch>
                  <a:fillRect l="-473" t="-861" b="-71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46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EE21B2-FCE9-868E-9A28-F52C6398E043}"/>
              </a:ext>
            </a:extLst>
          </p:cNvPr>
          <p:cNvSpPr txBox="1"/>
          <p:nvPr/>
        </p:nvSpPr>
        <p:spPr>
          <a:xfrm>
            <a:off x="274320" y="224442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 startAt="3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Sidik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Ragam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30A4C-36CE-3E37-80BD-763846D1BA0B}"/>
                  </a:ext>
                </a:extLst>
              </p:cNvPr>
              <p:cNvSpPr txBox="1"/>
              <p:nvPr/>
            </p:nvSpPr>
            <p:spPr>
              <a:xfrm>
                <a:off x="274320" y="3080757"/>
                <a:ext cx="11708218" cy="3125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lphaLcPeriod" startAt="4"/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Kesimpulan</a:t>
                </a: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tabel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sidik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ragam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diatas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campuran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bensin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didapatkan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bahwa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9.154775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4.757063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Tolak Ho,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artinya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cukup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bukti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menyatakan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bahwa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campuran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bensin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nyata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efisiensi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bakar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taraf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nyata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5%. 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pengemudi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(baris)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0.495354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4.757063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Tolak Ho,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artinya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cukup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bukti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menyatakan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bahwa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pengemudi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nyata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efisiensi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bakar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pengemudi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nyata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efisiensi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bakar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taraf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nyata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5%. 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Sedangkan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mobil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lajur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61.90261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4.757063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Tolak Ho,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artinya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cukup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bukti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menyatakan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bahwa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mobil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nyata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efisiensi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bahan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bakar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taraf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nyata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5%.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30A4C-36CE-3E37-80BD-763846D1B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3080757"/>
                <a:ext cx="11708218" cy="3125279"/>
              </a:xfrm>
              <a:prstGeom prst="rect">
                <a:avLst/>
              </a:prstGeom>
              <a:blipFill>
                <a:blip r:embed="rId2"/>
                <a:stretch>
                  <a:fillRect l="-416" t="-975" r="-416" b="-194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9238F82-FCD1-5F8C-9095-756AC0A86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88286"/>
              </p:ext>
            </p:extLst>
          </p:nvPr>
        </p:nvGraphicFramePr>
        <p:xfrm>
          <a:off x="670560" y="651964"/>
          <a:ext cx="5257800" cy="2319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509">
                  <a:extLst>
                    <a:ext uri="{9D8B030D-6E8A-4147-A177-3AD203B41FA5}">
                      <a16:colId xmlns:a16="http://schemas.microsoft.com/office/drawing/2014/main" val="2479387460"/>
                    </a:ext>
                  </a:extLst>
                </a:gridCol>
                <a:gridCol w="482367">
                  <a:extLst>
                    <a:ext uri="{9D8B030D-6E8A-4147-A177-3AD203B41FA5}">
                      <a16:colId xmlns:a16="http://schemas.microsoft.com/office/drawing/2014/main" val="2026399386"/>
                    </a:ext>
                  </a:extLst>
                </a:gridCol>
                <a:gridCol w="747669">
                  <a:extLst>
                    <a:ext uri="{9D8B030D-6E8A-4147-A177-3AD203B41FA5}">
                      <a16:colId xmlns:a16="http://schemas.microsoft.com/office/drawing/2014/main" val="1669899544"/>
                    </a:ext>
                  </a:extLst>
                </a:gridCol>
                <a:gridCol w="747669">
                  <a:extLst>
                    <a:ext uri="{9D8B030D-6E8A-4147-A177-3AD203B41FA5}">
                      <a16:colId xmlns:a16="http://schemas.microsoft.com/office/drawing/2014/main" val="2719753430"/>
                    </a:ext>
                  </a:extLst>
                </a:gridCol>
                <a:gridCol w="747669">
                  <a:extLst>
                    <a:ext uri="{9D8B030D-6E8A-4147-A177-3AD203B41FA5}">
                      <a16:colId xmlns:a16="http://schemas.microsoft.com/office/drawing/2014/main" val="2655126792"/>
                    </a:ext>
                  </a:extLst>
                </a:gridCol>
                <a:gridCol w="1205917">
                  <a:extLst>
                    <a:ext uri="{9D8B030D-6E8A-4147-A177-3AD203B41FA5}">
                      <a16:colId xmlns:a16="http://schemas.microsoft.com/office/drawing/2014/main" val="869349105"/>
                    </a:ext>
                  </a:extLst>
                </a:gridCol>
              </a:tblGrid>
              <a:tr h="2100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SK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db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JK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KT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F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Ftabel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2546140"/>
                  </a:ext>
                </a:extLst>
              </a:tr>
              <a:tr h="4219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Perlakuan (campuran bensin)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108.9819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36.32729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9.154775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4.757062663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8767698"/>
                  </a:ext>
                </a:extLst>
              </a:tr>
              <a:tr h="4219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Baris (Pengemudi)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5.896875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1.965625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0.495354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4.757062663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9764186"/>
                  </a:ext>
                </a:extLst>
              </a:tr>
              <a:tr h="4219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Lajur (Model Mobil)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736.9119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245.6373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61.90261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4.757062663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322757"/>
                  </a:ext>
                </a:extLst>
              </a:tr>
              <a:tr h="4219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Galat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23.80875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3.968125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2857857"/>
                  </a:ext>
                </a:extLst>
              </a:tr>
              <a:tr h="4219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Total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875.5994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1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88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17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637F08-F30D-8826-BA45-D4D8D1D585CE}"/>
                  </a:ext>
                </a:extLst>
              </p:cNvPr>
              <p:cNvSpPr txBox="1"/>
              <p:nvPr/>
            </p:nvSpPr>
            <p:spPr>
              <a:xfrm>
                <a:off x="441960" y="453042"/>
                <a:ext cx="11308080" cy="2575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buFont typeface="+mj-lt"/>
                  <a:buAutoNum type="alphaLcPeriod" startAt="5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Koefisien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Keragaman</a:t>
                </a:r>
                <a:endParaRPr lang="en-US" sz="1800" b="1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𝐾𝑇𝐺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..(.)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×100%=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3.96812</m:t>
                              </m:r>
                            </m:e>
                          </m:rad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22.25625 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×100%=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8.95036%</m:t>
                      </m:r>
                    </m:oMath>
                  </m:oMathPara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lphaLcPeriod" startAt="6"/>
                </a:pPr>
                <a:r>
                  <a:rPr lang="en-US" b="1" kern="1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Efisiensi</a:t>
                </a:r>
                <a:r>
                  <a:rPr lang="en-US" b="1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b="1" kern="1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Relatif</a:t>
                </a:r>
                <a:endParaRPr lang="en-US" b="1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Menghitung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efisiensi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relatif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ebagai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berikut</a:t>
                </a:r>
                <a:endParaRPr lang="en-US" sz="18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</a:pP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637F08-F30D-8826-BA45-D4D8D1D58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453042"/>
                <a:ext cx="11308080" cy="2575320"/>
              </a:xfrm>
              <a:prstGeom prst="rect">
                <a:avLst/>
              </a:prstGeom>
              <a:blipFill>
                <a:blip r:embed="rId2"/>
                <a:stretch>
                  <a:fillRect l="-485" t="-1182" b="-26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75203019-3725-0BF8-8FCD-0C23D1ECA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2022792"/>
            <a:ext cx="6701790" cy="4432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3E4FC1-4D5E-E2A4-EE62-F6F52BD07F1B}"/>
              </a:ext>
            </a:extLst>
          </p:cNvPr>
          <p:cNvSpPr txBox="1"/>
          <p:nvPr/>
        </p:nvSpPr>
        <p:spPr>
          <a:xfrm>
            <a:off x="441960" y="2747278"/>
            <a:ext cx="4480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Efisiensi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relative (ER)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RBSL dan RAKL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menghilangkan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kelompok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pengemudi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(baris)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0.81558 &lt;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RAKL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efisien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dibandingkan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RBSL,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sedangkan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menghilangkan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kelompok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lajur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memiliki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15.14394 &gt;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RBSL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efisien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dibandingkan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RAKL.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Selain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RBSL dan RAL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dimana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menghilangkan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kelompok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pengemudi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model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11.7381 &gt;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RBSL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efisien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dibandingkan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RAL.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35111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EF829-201A-8919-AF95-409162F15A9B}"/>
              </a:ext>
            </a:extLst>
          </p:cNvPr>
          <p:cNvSpPr txBox="1"/>
          <p:nvPr/>
        </p:nvSpPr>
        <p:spPr>
          <a:xfrm>
            <a:off x="1602518" y="2705725"/>
            <a:ext cx="8986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Latihan </a:t>
            </a:r>
            <a:r>
              <a:rPr lang="en-US" sz="8800" b="1" dirty="0" err="1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Mandiri</a:t>
            </a:r>
            <a:endParaRPr lang="en-US" sz="8800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C65C4070-A208-F63C-5202-816F568C0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5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424F5-E872-6A1B-D0BC-4459B794BAC8}"/>
              </a:ext>
            </a:extLst>
          </p:cNvPr>
          <p:cNvSpPr txBox="1"/>
          <p:nvPr/>
        </p:nvSpPr>
        <p:spPr>
          <a:xfrm>
            <a:off x="365459" y="225491"/>
            <a:ext cx="3348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 1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059C69E-6D37-3986-AB7C-635FAFCC2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1" y="145061"/>
            <a:ext cx="1555726" cy="407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55D2A4-A137-3046-006A-E1670B098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70" y="810266"/>
            <a:ext cx="10049987" cy="53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424F5-E872-6A1B-D0BC-4459B794BAC8}"/>
              </a:ext>
            </a:extLst>
          </p:cNvPr>
          <p:cNvSpPr txBox="1"/>
          <p:nvPr/>
        </p:nvSpPr>
        <p:spPr>
          <a:xfrm>
            <a:off x="365459" y="225491"/>
            <a:ext cx="3348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 2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059C69E-6D37-3986-AB7C-635FAFCC2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1" y="145061"/>
            <a:ext cx="1555726" cy="407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BB44BF-1234-1D18-EEEE-E6A5462ED7B3}"/>
              </a:ext>
            </a:extLst>
          </p:cNvPr>
          <p:cNvSpPr txBox="1"/>
          <p:nvPr/>
        </p:nvSpPr>
        <p:spPr>
          <a:xfrm>
            <a:off x="365459" y="810266"/>
            <a:ext cx="113049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dirty="0" err="1"/>
              <a:t>Seorang</a:t>
            </a:r>
            <a:r>
              <a:rPr lang="en-ID" sz="2400" dirty="0"/>
              <a:t> </a:t>
            </a:r>
            <a:r>
              <a:rPr lang="en-ID" sz="2400" dirty="0" err="1"/>
              <a:t>peneliti</a:t>
            </a:r>
            <a:r>
              <a:rPr lang="en-ID" sz="2400" dirty="0"/>
              <a:t> </a:t>
            </a:r>
            <a:r>
              <a:rPr lang="en-ID" sz="2400" dirty="0" err="1"/>
              <a:t>ingin</a:t>
            </a:r>
            <a:r>
              <a:rPr lang="en-ID" sz="2400" dirty="0"/>
              <a:t> </a:t>
            </a:r>
            <a:r>
              <a:rPr lang="en-ID" sz="2400" dirty="0" err="1"/>
              <a:t>mengetahui</a:t>
            </a:r>
            <a:r>
              <a:rPr lang="en-ID" sz="2400" dirty="0"/>
              <a:t> </a:t>
            </a:r>
            <a:r>
              <a:rPr lang="en-ID" sz="2400" dirty="0" err="1"/>
              <a:t>pengaruh</a:t>
            </a:r>
            <a:r>
              <a:rPr lang="en-ID" sz="2400" dirty="0"/>
              <a:t> 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pelarut</a:t>
            </a:r>
            <a:r>
              <a:rPr lang="en-ID" sz="2400" dirty="0"/>
              <a:t>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dirty="0" err="1"/>
              <a:t>rendemen</a:t>
            </a:r>
            <a:r>
              <a:rPr lang="en-ID" sz="2400" dirty="0"/>
              <a:t> </a:t>
            </a:r>
            <a:r>
              <a:rPr lang="en-ID" sz="2400" dirty="0" err="1"/>
              <a:t>antioksidan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ekstraksi</a:t>
            </a:r>
            <a:r>
              <a:rPr lang="en-ID" sz="2400" dirty="0"/>
              <a:t> </a:t>
            </a:r>
            <a:r>
              <a:rPr lang="en-ID" sz="2400" dirty="0" err="1"/>
              <a:t>bunga</a:t>
            </a:r>
            <a:r>
              <a:rPr lang="en-ID" sz="2400" dirty="0"/>
              <a:t> </a:t>
            </a:r>
            <a:r>
              <a:rPr lang="en-ID" sz="2400" dirty="0" err="1"/>
              <a:t>roselia</a:t>
            </a:r>
            <a:r>
              <a:rPr lang="en-ID" sz="2400" dirty="0"/>
              <a:t>. pada </a:t>
            </a:r>
            <a:r>
              <a:rPr lang="en-ID" sz="2400" dirty="0" err="1"/>
              <a:t>ekstraksi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5 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pelarut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5 </a:t>
            </a:r>
            <a:r>
              <a:rPr lang="en-ID" sz="2400" dirty="0" err="1"/>
              <a:t>kelompok</a:t>
            </a:r>
            <a:r>
              <a:rPr lang="en-ID" sz="2400" dirty="0"/>
              <a:t> </a:t>
            </a:r>
            <a:r>
              <a:rPr lang="en-ID" sz="2400" dirty="0" err="1"/>
              <a:t>tingkat</a:t>
            </a:r>
            <a:r>
              <a:rPr lang="en-ID" sz="2400" dirty="0"/>
              <a:t> </a:t>
            </a:r>
            <a:r>
              <a:rPr lang="en-ID" sz="2400" dirty="0" err="1"/>
              <a:t>kematangan</a:t>
            </a:r>
            <a:r>
              <a:rPr lang="en-ID" sz="2400" dirty="0"/>
              <a:t> </a:t>
            </a:r>
            <a:r>
              <a:rPr lang="en-ID" sz="2400" dirty="0" err="1"/>
              <a:t>bunga</a:t>
            </a:r>
            <a:r>
              <a:rPr lang="en-ID" sz="2400" dirty="0"/>
              <a:t> dan 5 </a:t>
            </a:r>
            <a:r>
              <a:rPr lang="en-ID" sz="2400" dirty="0" err="1"/>
              <a:t>kelompok</a:t>
            </a:r>
            <a:r>
              <a:rPr lang="en-ID" sz="2400" dirty="0"/>
              <a:t> </a:t>
            </a:r>
            <a:r>
              <a:rPr lang="en-ID" sz="2400" dirty="0" err="1"/>
              <a:t>teknik</a:t>
            </a:r>
            <a:r>
              <a:rPr lang="en-ID" sz="2400" dirty="0"/>
              <a:t> </a:t>
            </a:r>
            <a:r>
              <a:rPr lang="en-ID" sz="2400" dirty="0" err="1"/>
              <a:t>pengeringan</a:t>
            </a:r>
            <a:r>
              <a:rPr lang="en-ID" sz="2400" dirty="0"/>
              <a:t>. </a:t>
            </a:r>
            <a:r>
              <a:rPr lang="en-ID" sz="2400" dirty="0" err="1"/>
              <a:t>berikut</a:t>
            </a:r>
            <a:r>
              <a:rPr lang="en-ID" sz="2400" dirty="0"/>
              <a:t> data </a:t>
            </a:r>
            <a:r>
              <a:rPr lang="en-ID" sz="2400" dirty="0" err="1"/>
              <a:t>hasil</a:t>
            </a:r>
            <a:r>
              <a:rPr lang="en-ID" sz="2400" dirty="0"/>
              <a:t> </a:t>
            </a:r>
            <a:r>
              <a:rPr lang="en-ID" sz="2400" dirty="0" err="1"/>
              <a:t>percobaan</a:t>
            </a:r>
            <a:r>
              <a:rPr lang="en-ID" sz="2400" dirty="0"/>
              <a:t> </a:t>
            </a:r>
            <a:r>
              <a:rPr lang="en-ID" sz="2400" dirty="0" err="1"/>
              <a:t>pengaruh</a:t>
            </a:r>
            <a:r>
              <a:rPr lang="en-ID" sz="2400" dirty="0"/>
              <a:t> 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pelarut</a:t>
            </a:r>
            <a:r>
              <a:rPr lang="en-ID" sz="2400" dirty="0"/>
              <a:t>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dirty="0" err="1"/>
              <a:t>rendemen</a:t>
            </a:r>
            <a:r>
              <a:rPr lang="en-ID" sz="2400" dirty="0"/>
              <a:t> </a:t>
            </a:r>
            <a:r>
              <a:rPr lang="en-ID" sz="2400" dirty="0" err="1"/>
              <a:t>antioksidan</a:t>
            </a:r>
            <a:endParaRPr lang="en-ID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9166-5EC2-0179-2442-93F79525A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59" y="2525907"/>
            <a:ext cx="5166661" cy="3738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D5F79B-CB78-6ACB-BD6B-2A87B732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14" t="24188"/>
          <a:stretch/>
        </p:blipFill>
        <p:spPr>
          <a:xfrm>
            <a:off x="5447070" y="2583947"/>
            <a:ext cx="5790707" cy="7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Preface Slide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377" r="1375" b="5042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A2506-3815-48B6-86E1-81419235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5143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C65C4070-A208-F63C-5202-816F568C0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2BD519-B678-45B9-7CF5-FAAD6870DFCE}"/>
              </a:ext>
            </a:extLst>
          </p:cNvPr>
          <p:cNvSpPr txBox="1"/>
          <p:nvPr/>
        </p:nvSpPr>
        <p:spPr>
          <a:xfrm>
            <a:off x="530087" y="371061"/>
            <a:ext cx="780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Rancangan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Acak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Lengkap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(RAL)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A0-48EE-8A36-5B97-2A426BECA549}"/>
                  </a:ext>
                </a:extLst>
              </p:cNvPr>
              <p:cNvSpPr txBox="1"/>
              <p:nvPr/>
            </p:nvSpPr>
            <p:spPr>
              <a:xfrm>
                <a:off x="530085" y="1391166"/>
                <a:ext cx="10972801" cy="23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Hipotesis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semua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memberikan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sepasang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1,2,…,t</a:t>
                </a:r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A0-48EE-8A36-5B97-2A426BEC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5" y="1391166"/>
                <a:ext cx="10972801" cy="2392771"/>
              </a:xfrm>
              <a:prstGeom prst="rect">
                <a:avLst/>
              </a:prstGeom>
              <a:blipFill>
                <a:blip r:embed="rId3"/>
                <a:stretch>
                  <a:fillRect l="-500" t="-1272" b="-279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27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A53C7A-B5AC-EA07-6E08-81BD984B0442}"/>
              </a:ext>
            </a:extLst>
          </p:cNvPr>
          <p:cNvSpPr txBox="1"/>
          <p:nvPr/>
        </p:nvSpPr>
        <p:spPr>
          <a:xfrm>
            <a:off x="530087" y="1168407"/>
            <a:ext cx="224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Tabel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Sidik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Ragam</a:t>
            </a:r>
            <a:endParaRPr lang="en-US" dirty="0">
              <a:solidFill>
                <a:schemeClr val="accent4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F2775-A0DB-533D-7CA1-1DD454B53D8A}"/>
              </a:ext>
            </a:extLst>
          </p:cNvPr>
          <p:cNvSpPr txBox="1"/>
          <p:nvPr/>
        </p:nvSpPr>
        <p:spPr>
          <a:xfrm>
            <a:off x="530087" y="371061"/>
            <a:ext cx="780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Rancangan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Acak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Lengkap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(RAL)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D2264-E112-746B-8B14-C269DC23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1713865"/>
            <a:ext cx="5943600" cy="224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21CFAF-6562-EECD-A954-A45CA18C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7" y="4616131"/>
            <a:ext cx="5247640" cy="1344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3CE1B9-C854-F539-F6B8-E309E3158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824" y="4615782"/>
            <a:ext cx="5270500" cy="1407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DC8113-DAE5-F7FA-FA24-7E814F229BE4}"/>
                  </a:ext>
                </a:extLst>
              </p:cNvPr>
              <p:cNvSpPr txBox="1"/>
              <p:nvPr/>
            </p:nvSpPr>
            <p:spPr>
              <a:xfrm>
                <a:off x="6629400" y="1794265"/>
                <a:ext cx="4770120" cy="845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Kriteria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Keputusan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Tolak 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jika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DC8113-DAE5-F7FA-FA24-7E814F229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794265"/>
                <a:ext cx="4770120" cy="845040"/>
              </a:xfrm>
              <a:prstGeom prst="rect">
                <a:avLst/>
              </a:prstGeom>
              <a:blipFill>
                <a:blip r:embed="rId5"/>
                <a:stretch>
                  <a:fillRect l="-1151" t="-4317" b="-359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B447525-F905-FD9A-E57C-DFD07EEBE62D}"/>
              </a:ext>
            </a:extLst>
          </p:cNvPr>
          <p:cNvSpPr txBox="1"/>
          <p:nvPr/>
        </p:nvSpPr>
        <p:spPr>
          <a:xfrm>
            <a:off x="533400" y="4154701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Ulangan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D5C1F4-4E2C-AB6E-828E-FA588D389153}"/>
              </a:ext>
            </a:extLst>
          </p:cNvPr>
          <p:cNvSpPr txBox="1"/>
          <p:nvPr/>
        </p:nvSpPr>
        <p:spPr>
          <a:xfrm>
            <a:off x="6414275" y="4154701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Ulangan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endParaRPr lang="en-ID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EDC93F-570E-14F4-AF92-7E762A5AC80D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Rancangan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Acak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Kelompok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Lengkap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(RAKL)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C23BC9-D659-3055-EB5A-0804D50B5E35}"/>
                  </a:ext>
                </a:extLst>
              </p:cNvPr>
              <p:cNvSpPr txBox="1"/>
              <p:nvPr/>
            </p:nvSpPr>
            <p:spPr>
              <a:xfrm>
                <a:off x="530086" y="1379208"/>
                <a:ext cx="7239000" cy="4099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Linier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Secara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umum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linier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aditif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RAKL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berikut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1,2,…,t ;  j = 1,2,…,r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pengamatan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kelompok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umum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kelompok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kelompok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C23BC9-D659-3055-EB5A-0804D50B5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6" y="1379208"/>
                <a:ext cx="7239000" cy="4099584"/>
              </a:xfrm>
              <a:prstGeom prst="rect">
                <a:avLst/>
              </a:prstGeom>
              <a:blipFill>
                <a:blip r:embed="rId3"/>
                <a:stretch>
                  <a:fillRect l="-758" t="-892" b="-7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94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C65C4070-A208-F63C-5202-816F568C0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86" y="5987907"/>
            <a:ext cx="2674620" cy="70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D2E45-1C35-E98C-D38C-59978949B0C1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Rancangan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Acak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Kelompok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Lengkap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(RAKL)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321917-EE7F-38EE-9D0F-3DAD7000CBCD}"/>
                  </a:ext>
                </a:extLst>
              </p:cNvPr>
              <p:cNvSpPr txBox="1"/>
              <p:nvPr/>
            </p:nvSpPr>
            <p:spPr>
              <a:xfrm>
                <a:off x="530086" y="1642260"/>
                <a:ext cx="6096000" cy="3573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Hipotesis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>
                  <a:lnSpc>
                    <a:spcPct val="107000"/>
                  </a:lnSpc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semua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memberikan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sepasang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</a:t>
                </a:r>
                <a:r>
                  <a:rPr lang="en-US" sz="18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: Minimal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ada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satu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perlakuan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dimana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1,2,…,t</a:t>
                </a:r>
                <a:endParaRPr lang="en-ID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321917-EE7F-38EE-9D0F-3DAD7000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6" y="1642260"/>
                <a:ext cx="6096000" cy="3573479"/>
              </a:xfrm>
              <a:prstGeom prst="rect">
                <a:avLst/>
              </a:prstGeom>
              <a:blipFill>
                <a:blip r:embed="rId3"/>
                <a:stretch>
                  <a:fillRect l="-900" t="-1022" b="-15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4169BA-E0A0-345E-B690-BF2D4BA7C8B4}"/>
                  </a:ext>
                </a:extLst>
              </p:cNvPr>
              <p:cNvSpPr txBox="1"/>
              <p:nvPr/>
            </p:nvSpPr>
            <p:spPr>
              <a:xfrm>
                <a:off x="6278880" y="2251434"/>
                <a:ext cx="6096000" cy="1501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Kelompok</a:t>
                </a:r>
                <a:endParaRPr lang="en-ID" sz="16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kelompok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kelompok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j = 1,2,..r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4169BA-E0A0-345E-B690-BF2D4BA7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80" y="2251434"/>
                <a:ext cx="6096000" cy="1501693"/>
              </a:xfrm>
              <a:prstGeom prst="rect">
                <a:avLst/>
              </a:prstGeom>
              <a:blipFill>
                <a:blip r:embed="rId4"/>
                <a:stretch>
                  <a:fillRect l="-800" t="-2024" b="-36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49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BA7C31-7540-7C83-024A-0A36041B5CF1}"/>
              </a:ext>
            </a:extLst>
          </p:cNvPr>
          <p:cNvSpPr txBox="1"/>
          <p:nvPr/>
        </p:nvSpPr>
        <p:spPr>
          <a:xfrm>
            <a:off x="530086" y="371061"/>
            <a:ext cx="10320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Rancangan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Acak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Kelompok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Lengkap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(RAKL)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6F91D-F086-1F7A-5A8E-EEF8850905F2}"/>
              </a:ext>
            </a:extLst>
          </p:cNvPr>
          <p:cNvSpPr txBox="1"/>
          <p:nvPr/>
        </p:nvSpPr>
        <p:spPr>
          <a:xfrm>
            <a:off x="530087" y="1168407"/>
            <a:ext cx="224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Tabel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Sidik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Ragam</a:t>
            </a:r>
            <a:endParaRPr lang="en-US" dirty="0">
              <a:solidFill>
                <a:schemeClr val="accent4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934285-2FF6-30DE-36E8-FD52526C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98624"/>
            <a:ext cx="6085820" cy="2187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C822F4-7871-79B9-07A2-098EFB33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76" y="4184617"/>
            <a:ext cx="5791835" cy="1838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0A7D74-D5AE-93B3-2A04-5418A30B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585" y="4184617"/>
            <a:ext cx="4686935" cy="2076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86700B-4E56-3891-4733-0BF65480BE1E}"/>
                  </a:ext>
                </a:extLst>
              </p:cNvPr>
              <p:cNvSpPr txBox="1"/>
              <p:nvPr/>
            </p:nvSpPr>
            <p:spPr>
              <a:xfrm>
                <a:off x="6712585" y="1696214"/>
                <a:ext cx="6096000" cy="1096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Kriteria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Keputusan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Wingdings" panose="05000000000000000000" pitchFamily="2" charset="2"/>
                  <a:buChar char=""/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Tolak 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jika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"/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Tolak 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jika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𝑡𝑎𝑏𝑒𝑙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D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86700B-4E56-3891-4733-0BF65480B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585" y="1696214"/>
                <a:ext cx="6096000" cy="1096198"/>
              </a:xfrm>
              <a:prstGeom prst="rect">
                <a:avLst/>
              </a:prstGeom>
              <a:blipFill>
                <a:blip r:embed="rId5"/>
                <a:stretch>
                  <a:fillRect l="-800" t="-3333" b="-27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70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A38E7E-FE1A-1D55-348E-EC62B29D8076}"/>
              </a:ext>
            </a:extLst>
          </p:cNvPr>
          <p:cNvSpPr txBox="1"/>
          <p:nvPr/>
        </p:nvSpPr>
        <p:spPr>
          <a:xfrm>
            <a:off x="530086" y="371061"/>
            <a:ext cx="9772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Rancangan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Bujur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Sangkar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Latin (RBSL)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9AE446-C296-583C-6D81-04D66CBC552C}"/>
                  </a:ext>
                </a:extLst>
              </p:cNvPr>
              <p:cNvSpPr txBox="1"/>
              <p:nvPr/>
            </p:nvSpPr>
            <p:spPr>
              <a:xfrm>
                <a:off x="530086" y="1297699"/>
                <a:ext cx="7543800" cy="4546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Linier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Secara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umum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linier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aditif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RBSL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berikut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</m:t>
                      </m:r>
                    </m:oMath>
                  </m:oMathPara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1,2,3,4 ;  j = 1,2,3,4 ;  k = 1,2,3,4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pengamatan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-k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dalam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baris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lajur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rataan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umum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baris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-k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baris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-k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baris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ke-i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-j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9AE446-C296-583C-6D81-04D66CBC5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6" y="1297699"/>
                <a:ext cx="7543800" cy="4546373"/>
              </a:xfrm>
              <a:prstGeom prst="rect">
                <a:avLst/>
              </a:prstGeom>
              <a:blipFill>
                <a:blip r:embed="rId2"/>
                <a:stretch>
                  <a:fillRect l="-728" t="-938" b="-5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15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2DBC94-42A6-C2FE-B3BB-53B65ED4CED4}"/>
              </a:ext>
            </a:extLst>
          </p:cNvPr>
          <p:cNvSpPr txBox="1"/>
          <p:nvPr/>
        </p:nvSpPr>
        <p:spPr>
          <a:xfrm>
            <a:off x="530086" y="371061"/>
            <a:ext cx="9772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Rancangan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Bujur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75000"/>
                  </a:schemeClr>
                </a:solidFill>
              </a:rPr>
              <a:t>Sangkar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Latin (RBSL)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986AB2-40EE-9B98-55FB-B51F4AA7B9A5}"/>
                  </a:ext>
                </a:extLst>
              </p:cNvPr>
              <p:cNvSpPr txBox="1"/>
              <p:nvPr/>
            </p:nvSpPr>
            <p:spPr>
              <a:xfrm>
                <a:off x="530086" y="1140502"/>
                <a:ext cx="9250680" cy="5018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Hipotesis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>
                  <a:lnSpc>
                    <a:spcPct val="107000"/>
                  </a:lnSpc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endParaRPr lang="en-ID" sz="16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perlakuan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k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k = 1,2,…,r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Baris</a:t>
                </a:r>
                <a:endParaRPr lang="en-ID" sz="16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(baris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baris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1,2,…,r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Hipotesis</a:t>
                </a: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berpengaruh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respons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diamati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800" kern="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 Minimal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satu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lajur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 </a:t>
                </a:r>
                <a:r>
                  <a:rPr lang="en-US" sz="18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j = 1,2,…,r</a:t>
                </a:r>
                <a:endParaRPr lang="en-ID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986AB2-40EE-9B98-55FB-B51F4AA7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6" y="1140502"/>
                <a:ext cx="9250680" cy="5018297"/>
              </a:xfrm>
              <a:prstGeom prst="rect">
                <a:avLst/>
              </a:prstGeom>
              <a:blipFill>
                <a:blip r:embed="rId2"/>
                <a:stretch>
                  <a:fillRect l="-593" t="-729" b="-4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12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17069</TotalTime>
  <Words>2034</Words>
  <Application>Microsoft Office PowerPoint</Application>
  <PresentationFormat>Widescreen</PresentationFormat>
  <Paragraphs>265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Abadi</vt:lpstr>
      <vt:lpstr>Arial</vt:lpstr>
      <vt:lpstr>Calibri</vt:lpstr>
      <vt:lpstr>Calibri Light</vt:lpstr>
      <vt:lpstr>Calibri-Light</vt:lpstr>
      <vt:lpstr>Cambria</vt:lpstr>
      <vt:lpstr>Cambria Math</vt:lpstr>
      <vt:lpstr>Comic Sans MS</vt:lpstr>
      <vt:lpstr>Symbol</vt:lpstr>
      <vt:lpstr>Times New Roman</vt:lpstr>
      <vt:lpstr>Wingdings</vt:lpstr>
      <vt:lpstr>Office Theme</vt:lpstr>
      <vt:lpstr>Custom Design</vt:lpstr>
      <vt:lpstr>Praktikum STA1222 Metode Perancangan Percobaan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Preface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IPB University Presentation Template</dc:title>
  <dc:creator>Microsoft Office User</dc:creator>
  <cp:lastModifiedBy>Uiwang NT</cp:lastModifiedBy>
  <cp:revision>2804</cp:revision>
  <cp:lastPrinted>2019-07-25T05:05:36Z</cp:lastPrinted>
  <dcterms:created xsi:type="dcterms:W3CDTF">2019-07-11T07:04:53Z</dcterms:created>
  <dcterms:modified xsi:type="dcterms:W3CDTF">2025-02-03T08:11:21Z</dcterms:modified>
</cp:coreProperties>
</file>